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</p:sldMasterIdLst>
  <p:notesMasterIdLst>
    <p:notesMasterId r:id="rId26"/>
  </p:notesMasterIdLst>
  <p:handoutMasterIdLst>
    <p:handoutMasterId r:id="rId27"/>
  </p:handoutMasterIdLst>
  <p:sldIdLst>
    <p:sldId id="280" r:id="rId3"/>
    <p:sldId id="508" r:id="rId4"/>
    <p:sldId id="282" r:id="rId5"/>
    <p:sldId id="613" r:id="rId6"/>
    <p:sldId id="283" r:id="rId7"/>
    <p:sldId id="284" r:id="rId8"/>
    <p:sldId id="626" r:id="rId9"/>
    <p:sldId id="288" r:id="rId10"/>
    <p:sldId id="617" r:id="rId11"/>
    <p:sldId id="601" r:id="rId12"/>
    <p:sldId id="291" r:id="rId13"/>
    <p:sldId id="292" r:id="rId14"/>
    <p:sldId id="583" r:id="rId15"/>
    <p:sldId id="603" r:id="rId16"/>
    <p:sldId id="616" r:id="rId17"/>
    <p:sldId id="513" r:id="rId18"/>
    <p:sldId id="517" r:id="rId19"/>
    <p:sldId id="293" r:id="rId20"/>
    <p:sldId id="628" r:id="rId21"/>
    <p:sldId id="295" r:id="rId22"/>
    <p:sldId id="622" r:id="rId23"/>
    <p:sldId id="405" r:id="rId24"/>
    <p:sldId id="4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5B06713-66C2-4C31-A9BA-A58CC7C31274}">
          <p14:sldIdLst>
            <p14:sldId id="280"/>
            <p14:sldId id="508"/>
            <p14:sldId id="282"/>
          </p14:sldIdLst>
        </p14:section>
        <p14:section name="Partners" id="{75D710C9-C99F-4E5A-ADA5-1CBC6C64DC04}">
          <p14:sldIdLst>
            <p14:sldId id="613"/>
          </p14:sldIdLst>
        </p14:section>
        <p14:section name="Course Objective" id="{192A9189-6D76-4A53-8F97-7C1469E08615}">
          <p14:sldIdLst>
            <p14:sldId id="283"/>
            <p14:sldId id="284"/>
            <p14:sldId id="626"/>
          </p14:sldIdLst>
        </p14:section>
        <p14:section name="Team" id="{4DFFFC8F-2DF9-4D56-AF7A-69D05EC9A3DF}">
          <p14:sldIdLst>
            <p14:sldId id="288"/>
            <p14:sldId id="617"/>
            <p14:sldId id="601"/>
          </p14:sldIdLst>
        </p14:section>
        <p14:section name="Course Organization" id="{CF10DE0D-1C52-4880-89A0-16D83C723D6E}">
          <p14:sldIdLst>
            <p14:sldId id="291"/>
            <p14:sldId id="292"/>
            <p14:sldId id="583"/>
            <p14:sldId id="603"/>
          </p14:sldIdLst>
        </p14:section>
        <p14:section name="Exam" id="{E2B502A4-7CA5-44A3-B581-8A92A64C013D}">
          <p14:sldIdLst>
            <p14:sldId id="616"/>
            <p14:sldId id="513"/>
            <p14:sldId id="517"/>
          </p14:sldIdLst>
        </p14:section>
        <p14:section name="Homework" id="{18AEE33A-89B2-4CDD-AF6F-63A444F8EFB4}">
          <p14:sldIdLst>
            <p14:sldId id="293"/>
          </p14:sldIdLst>
        </p14:section>
        <p14:section name="Conclusion" id="{5404AF5D-2180-4C81-A701-5A1A563AF3B8}">
          <p14:sldIdLst>
            <p14:sldId id="628"/>
            <p14:sldId id="295"/>
            <p14:sldId id="622"/>
            <p14:sldId id="40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5214" autoAdjust="0"/>
  </p:normalViewPr>
  <p:slideViewPr>
    <p:cSldViewPr showGuides="1">
      <p:cViewPr varScale="1">
        <p:scale>
          <a:sx n="107" d="100"/>
          <a:sy n="107" d="100"/>
        </p:scale>
        <p:origin x="798" y="11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5.11.2023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73A7441-15ED-448E-9F47-29587D68C0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3937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x-none" smtClean="0"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95788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77A11A6-AF0A-4C8C-9938-F6268300F1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3562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790DB55-8246-483F-8D86-DA74CD8B2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5591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B4A50D6-95B2-41DA-9F31-E3DA963165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8756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A2F0542-C224-44C1-A794-404F0F8837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5327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15936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1663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7692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A2F0542-C224-44C1-A794-404F0F8837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172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8EA82F3-17C1-4EB5-BC43-30B5F2BBB9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95988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x-none" smtClean="0"/>
              <a:t>5.11.2023 г.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79665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3193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9023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230478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62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2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573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 latinLnBrk="1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FFA000"/>
                  </a:solidFill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rgbClr val="234465"/>
                    </a:solidFill>
                  </a:ln>
                  <a:solidFill>
                    <a:srgbClr val="234465"/>
                  </a:solidFill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FFA000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42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926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6949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295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8664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dirty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https://about.softuni.bg</a:t>
            </a:r>
            <a:r>
              <a:rPr lang="en-US" sz="1600" dirty="0">
                <a:solidFill>
                  <a:srgbClr val="FFFF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5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>
                <a:solidFill>
                  <a:srgbClr val="234465"/>
                </a:solidFill>
              </a:rPr>
              <a:pPr/>
              <a:t>‹#›</a:t>
            </a:fld>
            <a:endParaRPr lang="en-US">
              <a:solidFill>
                <a:srgbClr val="234465"/>
              </a:solidFill>
            </a:endParaRPr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52">
              <a:defRPr/>
            </a:pPr>
            <a:endParaRPr lang="en-US" altLang="ko-KR" sz="2398">
              <a:solidFill>
                <a:srgbClr val="F7C86D"/>
              </a:solidFill>
              <a:ea typeface="맑은 고딕" panose="020B0503020000020004" pitchFamily="34" charset="-127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352118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705" r:id="rId12"/>
    <p:sldLayoutId id="2147483706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002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ProgrammingforQASeptember2023" TargetMode="External"/><Relationship Id="rId3" Type="http://schemas.openxmlformats.org/officeDocument/2006/relationships/hyperlink" Target="https://softuni.bg/trainings/4256/programming-fundamentals-and-unit-testing-september-2023" TargetMode="External"/><Relationship Id="rId7" Type="http://schemas.openxmlformats.org/officeDocument/2006/relationships/hyperlink" Target="https://www.facebook.com/groups/CsharpAdvancedJanuary202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softuni.bg/forum/" TargetMode="External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createx.bg/" TargetMode="Externa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openxmlformats.org/officeDocument/2006/relationships/hyperlink" Target="https://www.pharvision.ai/" TargetMode="External"/><Relationship Id="rId21" Type="http://schemas.openxmlformats.org/officeDocument/2006/relationships/hyperlink" Target="https://dxc.com/us/en" TargetMode="External"/><Relationship Id="rId7" Type="http://schemas.openxmlformats.org/officeDocument/2006/relationships/hyperlink" Target="https://www.careers.postbank.bg/" TargetMode="External"/><Relationship Id="rId12" Type="http://schemas.openxmlformats.org/officeDocument/2006/relationships/image" Target="../media/image31.png"/><Relationship Id="rId17" Type="http://schemas.openxmlformats.org/officeDocument/2006/relationships/hyperlink" Target="https://indeavr.com/careers/" TargetMode="External"/><Relationship Id="rId25" Type="http://schemas.openxmlformats.org/officeDocument/2006/relationships/hyperlink" Target="https://www.bosch-digital.com/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hyperlink" Target="https://bg.coca-colahellenic.com/bg/working-with-us" TargetMode="External"/><Relationship Id="rId24" Type="http://schemas.openxmlformats.org/officeDocument/2006/relationships/image" Target="../media/image37.jpeg"/><Relationship Id="rId5" Type="http://schemas.openxmlformats.org/officeDocument/2006/relationships/hyperlink" Target="https://en.superhosting.bg/" TargetMode="External"/><Relationship Id="rId15" Type="http://schemas.openxmlformats.org/officeDocument/2006/relationships/hyperlink" Target="https://smartit.bg/" TargetMode="External"/><Relationship Id="rId23" Type="http://schemas.openxmlformats.org/officeDocument/2006/relationships/hyperlink" Target="https://ambitioned.com/" TargetMode="External"/><Relationship Id="rId28" Type="http://schemas.openxmlformats.org/officeDocument/2006/relationships/image" Target="../media/image39.png"/><Relationship Id="rId10" Type="http://schemas.openxmlformats.org/officeDocument/2006/relationships/image" Target="../media/image30.png"/><Relationship Id="rId19" Type="http://schemas.openxmlformats.org/officeDocument/2006/relationships/hyperlink" Target="https://www.draftkings.com/" TargetMode="External"/><Relationship Id="rId4" Type="http://schemas.openxmlformats.org/officeDocument/2006/relationships/image" Target="../media/image27.jpe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hyperlink" Target="https://careers.flutterinternational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4776" y="1919196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584617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</a:t>
            </a:r>
            <a:r>
              <a:rPr lang="en-US">
                <a:hlinkClick r:id="rId3"/>
              </a:rPr>
              <a:t>.bg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554670" y="5384800"/>
            <a:ext cx="2980696" cy="363552"/>
          </a:xfrm>
        </p:spPr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182" y="577876"/>
            <a:ext cx="11083636" cy="970919"/>
          </a:xfrm>
        </p:spPr>
        <p:txBody>
          <a:bodyPr>
            <a:normAutofit/>
          </a:bodyPr>
          <a:lstStyle/>
          <a:p>
            <a:r>
              <a:rPr lang="en-US" sz="5400" dirty="0"/>
              <a:t>Programming Advanced for QA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0DDBF8-A955-EB8E-7880-8E237C1D7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873780"/>
            <a:ext cx="3870000" cy="387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161426-C32D-456A-F0BB-AB534EFC7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00" y="2716885"/>
            <a:ext cx="2574969" cy="2088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BB4D5-0691-F640-C551-1D02A261F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62" y="3579408"/>
            <a:ext cx="401476" cy="400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53BE9-2EE4-31BD-F7E8-B38DEECE1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8" y="2844790"/>
            <a:ext cx="1869305" cy="18693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BE86BE-30AD-7636-4BFA-FE9FE43BC7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69" y="3562359"/>
            <a:ext cx="417115" cy="41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000" y="1330102"/>
            <a:ext cx="7885500" cy="5529262"/>
          </a:xfrm>
        </p:spPr>
        <p:txBody>
          <a:bodyPr>
            <a:normAutofit/>
          </a:bodyPr>
          <a:lstStyle/>
          <a:p>
            <a:r>
              <a:rPr lang="en-US" b="1" dirty="0"/>
              <a:t>Learning Innovation Manager at </a:t>
            </a:r>
            <a:r>
              <a:rPr lang="en-US" b="1" dirty="0" err="1">
                <a:solidFill>
                  <a:schemeClr val="bg1"/>
                </a:solidFill>
              </a:rPr>
              <a:t>SoftUni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/>
              <a:t>15</a:t>
            </a:r>
            <a:r>
              <a:rPr lang="bg-BG" dirty="0"/>
              <a:t>+</a:t>
            </a:r>
            <a:r>
              <a:rPr lang="en-US" dirty="0"/>
              <a:t> years of experience as </a:t>
            </a:r>
            <a:br>
              <a:rPr lang="bg-BG" dirty="0"/>
            </a:br>
            <a:r>
              <a:rPr lang="en-US" dirty="0"/>
              <a:t>a </a:t>
            </a:r>
            <a:r>
              <a:rPr lang="en-US" b="1" dirty="0"/>
              <a:t>Technical Trainer </a:t>
            </a:r>
            <a:r>
              <a:rPr lang="en-US" dirty="0"/>
              <a:t>and a </a:t>
            </a:r>
            <a:br>
              <a:rPr lang="bg-BG" dirty="0"/>
            </a:br>
            <a:r>
              <a:rPr lang="en-US" b="1" dirty="0"/>
              <a:t>Product Presenter</a:t>
            </a:r>
          </a:p>
          <a:p>
            <a:r>
              <a:rPr lang="en-US" dirty="0"/>
              <a:t>Founder and Business </a:t>
            </a:r>
            <a:br>
              <a:rPr lang="bg-BG" dirty="0"/>
            </a:br>
            <a:r>
              <a:rPr lang="en-US" dirty="0"/>
              <a:t>OWL at </a:t>
            </a:r>
            <a:r>
              <a:rPr lang="en-US" b="1" dirty="0" err="1"/>
              <a:t>Znam.b</a:t>
            </a:r>
            <a:r>
              <a:rPr lang="bg-BG" b="1" dirty="0"/>
              <a:t>е</a:t>
            </a:r>
            <a:endParaRPr lang="en-US" b="1" dirty="0"/>
          </a:p>
          <a:p>
            <a:r>
              <a:rPr lang="en-US" dirty="0"/>
              <a:t>Fluent in Java, C#, HTML/CSS, </a:t>
            </a:r>
            <a:br>
              <a:rPr lang="bg-BG" dirty="0"/>
            </a:br>
            <a:r>
              <a:rPr lang="en-US" dirty="0"/>
              <a:t>JavaScript, Python, PHP, 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 dirty="0"/>
              <a:t>Angel </a:t>
            </a:r>
            <a:r>
              <a:rPr lang="en-US" dirty="0" err="1"/>
              <a:t>Georgiev</a:t>
            </a:r>
            <a:endParaRPr lang="en-US" dirty="0"/>
          </a:p>
        </p:txBody>
      </p:sp>
      <p:pic>
        <p:nvPicPr>
          <p:cNvPr id="1030" name="Picture 6" descr="Angel Georgiev (@AcheBG) | Twitter">
            <a:extLst>
              <a:ext uri="{FF2B5EF4-FFF2-40B4-BE49-F238E27FC236}">
                <a16:creationId xmlns:a16="http://schemas.microsoft.com/office/drawing/2014/main" id="{0196A035-FB37-4397-B8C8-2378608E1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000" y="2249733"/>
            <a:ext cx="3690000" cy="36900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5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15B86A6-5AB8-46D1-B1BA-C6051CAEF80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Course Organization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33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Timeline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455" y="1477050"/>
            <a:ext cx="1589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6-Nov-2023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053901" y="1428653"/>
            <a:ext cx="1882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22-Dec-2023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457939-1894-404F-8183-80FA38B6E6DF}"/>
              </a:ext>
            </a:extLst>
          </p:cNvPr>
          <p:cNvSpPr/>
          <p:nvPr/>
        </p:nvSpPr>
        <p:spPr bwMode="auto">
          <a:xfrm>
            <a:off x="3141521" y="2844000"/>
            <a:ext cx="5429473" cy="335458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rgbClr val="FFFFFF"/>
                </a:solidFill>
              </a:rPr>
              <a:t>Programming Advanced for QA</a:t>
            </a:r>
          </a:p>
          <a:p>
            <a:pPr algn="ctr">
              <a:spcBef>
                <a:spcPts val="1200"/>
              </a:spcBef>
            </a:pPr>
            <a:r>
              <a:rPr lang="en-GB" sz="2000" b="1" dirty="0">
                <a:solidFill>
                  <a:srgbClr val="FFFFFF"/>
                </a:solidFill>
              </a:rPr>
              <a:t>6 weeks * 3 times / week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15 credits</a:t>
            </a:r>
          </a:p>
          <a:p>
            <a:pPr algn="ctr">
              <a:spcBef>
                <a:spcPts val="1200"/>
              </a:spcBef>
            </a:pPr>
            <a:r>
              <a:rPr lang="en-GB" sz="2000" b="1" dirty="0">
                <a:solidFill>
                  <a:srgbClr val="FFFFFF"/>
                </a:solidFill>
              </a:rPr>
              <a:t>Start: 6-November-2023</a:t>
            </a:r>
          </a:p>
          <a:p>
            <a:pPr algn="ctr">
              <a:spcBef>
                <a:spcPts val="1200"/>
              </a:spcBef>
            </a:pPr>
            <a:r>
              <a:rPr lang="en-GB" sz="2000" b="1" dirty="0">
                <a:solidFill>
                  <a:srgbClr val="FFFFFF"/>
                </a:solidFill>
              </a:rPr>
              <a:t>Exam Regular: </a:t>
            </a:r>
            <a:r>
              <a:rPr lang="en-US" sz="2000" b="1" dirty="0">
                <a:solidFill>
                  <a:srgbClr val="FFFFFF"/>
                </a:solidFill>
              </a:rPr>
              <a:t>17-December-2023</a:t>
            </a:r>
          </a:p>
          <a:p>
            <a:pPr algn="ctr">
              <a:spcBef>
                <a:spcPts val="1200"/>
              </a:spcBef>
            </a:pPr>
            <a:r>
              <a:rPr lang="en-GB" sz="2000" b="1" dirty="0">
                <a:solidFill>
                  <a:srgbClr val="FFFFFF"/>
                </a:solidFill>
              </a:rPr>
              <a:t>Theoretical Exam Regular: </a:t>
            </a:r>
            <a:r>
              <a:rPr lang="en-US" sz="2000" b="1" dirty="0">
                <a:solidFill>
                  <a:srgbClr val="FFFFFF"/>
                </a:solidFill>
              </a:rPr>
              <a:t>17-December-2023</a:t>
            </a:r>
          </a:p>
          <a:p>
            <a:pPr algn="ctr">
              <a:spcBef>
                <a:spcPts val="1200"/>
              </a:spcBef>
            </a:pPr>
            <a:r>
              <a:rPr lang="en-GB" sz="2000" b="1" dirty="0">
                <a:solidFill>
                  <a:srgbClr val="FFFFFF"/>
                </a:solidFill>
              </a:rPr>
              <a:t>Exam Retake: 22-December-2023</a:t>
            </a:r>
          </a:p>
          <a:p>
            <a:pPr algn="ctr"/>
            <a:r>
              <a:rPr lang="en-GB" sz="2000" b="1" dirty="0">
                <a:solidFill>
                  <a:srgbClr val="FFFFFF"/>
                </a:solidFill>
              </a:rPr>
              <a:t>Theoretical Exam Retake: 22-December-2023</a:t>
            </a:r>
          </a:p>
        </p:txBody>
      </p:sp>
      <p:cxnSp>
        <p:nvCxnSpPr>
          <p:cNvPr id="71" name="Straight Connector 70"/>
          <p:cNvCxnSpPr>
            <a:cxnSpLocks/>
          </p:cNvCxnSpPr>
          <p:nvPr/>
        </p:nvCxnSpPr>
        <p:spPr>
          <a:xfrm flipV="1">
            <a:off x="1146000" y="2203568"/>
            <a:ext cx="9720000" cy="20531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146000" y="1969870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141000" y="1944589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10866000" y="1954854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8B6A181-E111-46C1-979C-A8EF6A3B9B8F}"/>
              </a:ext>
            </a:extLst>
          </p:cNvPr>
          <p:cNvSpPr txBox="1"/>
          <p:nvPr/>
        </p:nvSpPr>
        <p:spPr>
          <a:xfrm>
            <a:off x="5286000" y="1477050"/>
            <a:ext cx="2205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17-Dec-2023</a:t>
            </a:r>
          </a:p>
        </p:txBody>
      </p:sp>
      <p:sp>
        <p:nvSpPr>
          <p:cNvPr id="33" name="Slide Number">
            <a:extLst>
              <a:ext uri="{FF2B5EF4-FFF2-40B4-BE49-F238E27FC236}">
                <a16:creationId xmlns:a16="http://schemas.microsoft.com/office/drawing/2014/main" id="{0212BD41-0204-4982-8218-725B86CAB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42A5CE-8EC4-6CAA-57EF-B2DF641F9CFB}"/>
              </a:ext>
            </a:extLst>
          </p:cNvPr>
          <p:cNvCxnSpPr>
            <a:cxnSpLocks/>
          </p:cNvCxnSpPr>
          <p:nvPr/>
        </p:nvCxnSpPr>
        <p:spPr>
          <a:xfrm>
            <a:off x="2001000" y="2094610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3788D6-49C3-DA26-EA8C-597474CC9AD1}"/>
              </a:ext>
            </a:extLst>
          </p:cNvPr>
          <p:cNvCxnSpPr>
            <a:cxnSpLocks/>
          </p:cNvCxnSpPr>
          <p:nvPr/>
        </p:nvCxnSpPr>
        <p:spPr>
          <a:xfrm>
            <a:off x="2811000" y="208434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B807DB-36E3-812C-2083-840F1620567C}"/>
              </a:ext>
            </a:extLst>
          </p:cNvPr>
          <p:cNvCxnSpPr>
            <a:cxnSpLocks/>
          </p:cNvCxnSpPr>
          <p:nvPr/>
        </p:nvCxnSpPr>
        <p:spPr>
          <a:xfrm>
            <a:off x="3666000" y="208434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9323DD-6F50-9BAB-22F3-C78D8D0E2000}"/>
              </a:ext>
            </a:extLst>
          </p:cNvPr>
          <p:cNvCxnSpPr>
            <a:cxnSpLocks/>
          </p:cNvCxnSpPr>
          <p:nvPr/>
        </p:nvCxnSpPr>
        <p:spPr>
          <a:xfrm>
            <a:off x="4521000" y="2094610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FFE055-C499-5DEE-F9F4-679BD002EF25}"/>
              </a:ext>
            </a:extLst>
          </p:cNvPr>
          <p:cNvCxnSpPr>
            <a:cxnSpLocks/>
          </p:cNvCxnSpPr>
          <p:nvPr/>
        </p:nvCxnSpPr>
        <p:spPr>
          <a:xfrm>
            <a:off x="5376000" y="208434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9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1154DC-C0AC-1A33-EE35-9CBC93969FC8}"/>
              </a:ext>
            </a:extLst>
          </p:cNvPr>
          <p:cNvGrpSpPr/>
          <p:nvPr/>
        </p:nvGrpSpPr>
        <p:grpSpPr>
          <a:xfrm>
            <a:off x="1776000" y="1773085"/>
            <a:ext cx="8465089" cy="4733915"/>
            <a:chOff x="1011627" y="1650693"/>
            <a:chExt cx="9311598" cy="52073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6F07B7-41D9-4789-AE63-FAAE5665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000" y="1650693"/>
              <a:ext cx="5207308" cy="520730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F67325-2631-4874-9B72-1F4B13FA3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8263029">
              <a:off x="1265381" y="1879027"/>
              <a:ext cx="2948472" cy="34559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1345461" y="2790699"/>
              <a:ext cx="2010914" cy="1285494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 lnSpcReduction="10000"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en-US" sz="2400" b="1" dirty="0"/>
                <a:t>Practical </a:t>
              </a:r>
              <a:br>
                <a:rPr lang="en-US" sz="2400" b="1" dirty="0"/>
              </a:br>
              <a:r>
                <a:rPr lang="en-US" sz="2400" b="1" dirty="0"/>
                <a:t>Exam</a:t>
              </a:r>
              <a:br>
                <a:rPr lang="bg-BG" sz="2400" b="1" dirty="0"/>
              </a:br>
              <a:r>
                <a:rPr lang="bg-BG" sz="2400" b="1" dirty="0"/>
                <a:t>100%</a:t>
              </a:r>
              <a:endParaRPr lang="en-US" sz="24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555B9F-555F-4F25-9E77-9B48FC8B058F}"/>
                </a:ext>
              </a:extLst>
            </p:cNvPr>
            <p:cNvSpPr txBox="1"/>
            <p:nvPr/>
          </p:nvSpPr>
          <p:spPr>
            <a:xfrm>
              <a:off x="4675182" y="3961799"/>
              <a:ext cx="2196785" cy="585094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 fontScale="92500" lnSpcReduction="10000"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en-US" sz="3200" b="1" dirty="0">
                  <a:solidFill>
                    <a:schemeClr val="bg2"/>
                  </a:solidFill>
                </a:rPr>
                <a:t>Evaluation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F09460-D29B-4D4D-B630-879EE0BA7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3245302">
              <a:off x="7120999" y="2270282"/>
              <a:ext cx="2948472" cy="34559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5ED6E-1EBA-4D38-BE25-10051C8F2CC7}"/>
                </a:ext>
              </a:extLst>
            </p:cNvPr>
            <p:cNvSpPr txBox="1"/>
            <p:nvPr/>
          </p:nvSpPr>
          <p:spPr>
            <a:xfrm>
              <a:off x="8031000" y="3274523"/>
              <a:ext cx="1911099" cy="1285494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en-US" sz="2400" b="1" dirty="0"/>
                <a:t>Homework</a:t>
              </a:r>
              <a:br>
                <a:rPr lang="bg-BG" sz="2400" b="1" dirty="0"/>
              </a:br>
              <a:r>
                <a:rPr lang="bg-BG" sz="2400" b="1" dirty="0"/>
                <a:t>5%</a:t>
              </a:r>
              <a:r>
                <a:rPr lang="en-US" sz="2400" b="1" dirty="0"/>
                <a:t> (bonus)</a:t>
              </a:r>
            </a:p>
          </p:txBody>
        </p:sp>
      </p:grp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SoftUni Certificate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CPE Certificate</a:t>
            </a:r>
            <a:endParaRPr lang="bg-B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BD74F5-614C-2B35-55BC-7F9B489C9897}"/>
              </a:ext>
            </a:extLst>
          </p:cNvPr>
          <p:cNvGrpSpPr/>
          <p:nvPr/>
        </p:nvGrpSpPr>
        <p:grpSpPr>
          <a:xfrm>
            <a:off x="1506000" y="1798428"/>
            <a:ext cx="9100594" cy="5005572"/>
            <a:chOff x="1046625" y="1596693"/>
            <a:chExt cx="9467367" cy="52073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6F07B7-41D9-4789-AE63-FAAE5665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490" y="1596693"/>
              <a:ext cx="5207308" cy="520730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555B9F-555F-4F25-9E77-9B48FC8B058F}"/>
                </a:ext>
              </a:extLst>
            </p:cNvPr>
            <p:cNvSpPr txBox="1"/>
            <p:nvPr/>
          </p:nvSpPr>
          <p:spPr>
            <a:xfrm>
              <a:off x="4758753" y="3907799"/>
              <a:ext cx="2196785" cy="585094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 lnSpcReduction="10000"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en-US" sz="3200" b="1" dirty="0">
                  <a:solidFill>
                    <a:schemeClr val="bg2"/>
                  </a:solidFill>
                </a:rPr>
                <a:t>Evaluation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F09460-D29B-4D4D-B630-879EE0BA7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3471004">
              <a:off x="7311766" y="1843712"/>
              <a:ext cx="2948472" cy="34559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05ED6E-1EBA-4D38-BE25-10051C8F2CC7}"/>
                </a:ext>
              </a:extLst>
            </p:cNvPr>
            <p:cNvSpPr txBox="1"/>
            <p:nvPr/>
          </p:nvSpPr>
          <p:spPr>
            <a:xfrm>
              <a:off x="8257879" y="2928955"/>
              <a:ext cx="1911099" cy="1285494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en-US" sz="2400" b="1" dirty="0"/>
                <a:t>Theoretical </a:t>
              </a:r>
              <a:br>
                <a:rPr lang="en-US" sz="2400" b="1" dirty="0"/>
              </a:br>
              <a:r>
                <a:rPr lang="en-US" sz="2400" b="1" dirty="0"/>
                <a:t>Exam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F67325-2631-4874-9B72-1F4B13FA3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8263029">
              <a:off x="1300379" y="1447916"/>
              <a:ext cx="2948472" cy="34559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9E4AE8-E6EF-49CD-943C-B0B0BE0F6DCC}"/>
                </a:ext>
              </a:extLst>
            </p:cNvPr>
            <p:cNvSpPr txBox="1"/>
            <p:nvPr/>
          </p:nvSpPr>
          <p:spPr>
            <a:xfrm>
              <a:off x="1385340" y="2577971"/>
              <a:ext cx="1959520" cy="1285494"/>
            </a:xfrm>
            <a:prstGeom prst="rect">
              <a:avLst/>
            </a:prstGeom>
          </p:spPr>
          <p:txBody>
            <a:bodyPr vert="horz" lIns="108000" tIns="36000" rIns="108000" bIns="36000" rtlCol="0">
              <a:normAutofit/>
            </a:bodyPr>
            <a:lstStyle>
              <a:lvl1pPr marL="456915" indent="-456915" defTabSz="1218438" latinLnBrk="1">
                <a:lnSpc>
                  <a:spcPct val="105000"/>
                </a:lnSpc>
                <a:spcBef>
                  <a:spcPts val="12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600"/>
              </a:lvl1pPr>
              <a:lvl2pPr marL="989981" lvl="1" indent="-380762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400"/>
              </a:lvl2pPr>
              <a:lvl3pPr marL="1523048" lvl="2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2400"/>
                </a:spcAft>
                <a:buFont typeface="Wingdings" panose="05000000000000000000" pitchFamily="2" charset="2"/>
                <a:buChar char="§"/>
                <a:defRPr sz="3200"/>
              </a:lvl3pPr>
              <a:lvl4pPr marL="2132267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798"/>
              </a:lvl4pPr>
              <a:lvl5pPr marL="2741485" indent="-304610" defTabSz="1218438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598"/>
              </a:lvl5pPr>
              <a:lvl6pPr marL="335070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924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143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362" indent="-304610" defTabSz="1218438" latinLnBrk="1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marL="0" indent="0" algn="ctr">
                <a:buNone/>
              </a:pPr>
              <a:r>
                <a:rPr lang="en-US" sz="2300" b="1" dirty="0"/>
                <a:t>Practical </a:t>
              </a:r>
              <a:br>
                <a:rPr lang="en-US" sz="2300" b="1" dirty="0"/>
              </a:br>
              <a:r>
                <a:rPr lang="en-US" sz="2300" b="1" dirty="0"/>
                <a:t>Exam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1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Exam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6000" y="1314000"/>
            <a:ext cx="2709000" cy="27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5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Practical exam tests the following skills: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Unit Testing Texts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Unit Testing Associative Arrays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Unit Testing Objects and Classes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Implementing OOP Hierarchy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 Overview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7630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321675" cy="5546589"/>
          </a:xfrm>
        </p:spPr>
        <p:txBody>
          <a:bodyPr>
            <a:normAutofit lnSpcReduction="10000"/>
          </a:bodyPr>
          <a:lstStyle/>
          <a:p>
            <a:r>
              <a:rPr lang="en-GB" sz="3200" dirty="0"/>
              <a:t>You will have </a:t>
            </a:r>
            <a:r>
              <a:rPr lang="en-GB" sz="3200" b="1" dirty="0">
                <a:solidFill>
                  <a:schemeClr val="bg1"/>
                </a:solidFill>
              </a:rPr>
              <a:t>30 minutes </a:t>
            </a:r>
            <a:r>
              <a:rPr lang="en-GB" sz="3200" dirty="0"/>
              <a:t>once you enter</a:t>
            </a:r>
            <a:endParaRPr lang="bg-BG" sz="3200" dirty="0"/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10</a:t>
            </a:r>
            <a:r>
              <a:rPr lang="en-US" sz="3000" dirty="0"/>
              <a:t> questions</a:t>
            </a:r>
          </a:p>
          <a:p>
            <a:pPr lvl="1"/>
            <a:r>
              <a:rPr lang="en-US" sz="3000" dirty="0"/>
              <a:t>Multiple-choice with </a:t>
            </a:r>
            <a:r>
              <a:rPr lang="en-US" sz="3000" b="1" dirty="0">
                <a:solidFill>
                  <a:schemeClr val="bg1"/>
                </a:solidFill>
              </a:rPr>
              <a:t>1 </a:t>
            </a:r>
            <a:r>
              <a:rPr lang="en-US" sz="3000" dirty="0"/>
              <a:t>correct answer</a:t>
            </a:r>
            <a:endParaRPr lang="en-GB" sz="3000" dirty="0"/>
          </a:p>
          <a:p>
            <a:pPr lvl="1"/>
            <a:r>
              <a:rPr lang="en-US" sz="3000" dirty="0"/>
              <a:t>English</a:t>
            </a:r>
            <a:endParaRPr lang="en-GB" sz="3000" dirty="0"/>
          </a:p>
          <a:p>
            <a:r>
              <a:rPr lang="en-GB" sz="3200" dirty="0"/>
              <a:t>Automated quiz system</a:t>
            </a:r>
          </a:p>
          <a:p>
            <a:r>
              <a:rPr lang="en-GB" sz="3200" dirty="0"/>
              <a:t>Available </a:t>
            </a:r>
            <a:r>
              <a:rPr lang="en-US" sz="3200" dirty="0"/>
              <a:t>during the </a:t>
            </a:r>
            <a:r>
              <a:rPr lang="en-US" sz="3200" b="1" dirty="0">
                <a:solidFill>
                  <a:schemeClr val="bg1"/>
                </a:solidFill>
              </a:rPr>
              <a:t>practical</a:t>
            </a:r>
            <a:r>
              <a:rPr lang="en-US" sz="3200" dirty="0"/>
              <a:t> exam and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30 minutes after it</a:t>
            </a:r>
            <a:endParaRPr lang="en-GB" sz="3200" b="1" dirty="0">
              <a:solidFill>
                <a:schemeClr val="bg1"/>
              </a:solidFill>
            </a:endParaRPr>
          </a:p>
          <a:p>
            <a:pPr lvl="1"/>
            <a:r>
              <a:rPr lang="en-GB" sz="3000" dirty="0"/>
              <a:t>You can submit your answers just </a:t>
            </a:r>
            <a:r>
              <a:rPr lang="en-GB" sz="3000" b="1" dirty="0">
                <a:solidFill>
                  <a:schemeClr val="bg1"/>
                </a:solidFill>
              </a:rPr>
              <a:t>one time</a:t>
            </a:r>
          </a:p>
          <a:p>
            <a:pPr lvl="1"/>
            <a:r>
              <a:rPr lang="en-GB" sz="3000" dirty="0"/>
              <a:t>Advice: Start it when you </a:t>
            </a:r>
            <a:r>
              <a:rPr lang="en-GB" sz="3000" b="1" dirty="0">
                <a:solidFill>
                  <a:schemeClr val="bg1"/>
                </a:solidFill>
              </a:rPr>
              <a:t>finish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/>
              <a:t>the </a:t>
            </a:r>
            <a:r>
              <a:rPr lang="en-GB" sz="3000" b="1" dirty="0">
                <a:solidFill>
                  <a:schemeClr val="bg1"/>
                </a:solidFill>
              </a:rPr>
              <a:t>practical exam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Exam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561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55891"/>
          </a:xfrm>
        </p:spPr>
        <p:txBody>
          <a:bodyPr/>
          <a:lstStyle/>
          <a:p>
            <a:r>
              <a:rPr lang="en-US" dirty="0"/>
              <a:t>Your </a:t>
            </a:r>
            <a:r>
              <a:rPr lang="en-US" b="1" dirty="0"/>
              <a:t>homework</a:t>
            </a:r>
            <a:r>
              <a:rPr lang="en-US" dirty="0"/>
              <a:t> is mainly work in class</a:t>
            </a:r>
          </a:p>
          <a:p>
            <a:pPr lvl="1"/>
            <a:r>
              <a:rPr lang="en-US" b="1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b="1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</a:t>
            </a:r>
            <a:r>
              <a:rPr lang="bg-BG" dirty="0"/>
              <a:t> </a:t>
            </a:r>
            <a:r>
              <a:rPr lang="es-ES" dirty="0" err="1"/>
              <a:t>it</a:t>
            </a:r>
            <a:r>
              <a:rPr lang="en-US" dirty="0"/>
              <a:t> in the </a:t>
            </a:r>
            <a:r>
              <a:rPr lang="en-US" b="1" dirty="0"/>
              <a:t>judge system</a:t>
            </a:r>
          </a:p>
          <a:p>
            <a:pPr>
              <a:spcBef>
                <a:spcPts val="1200"/>
              </a:spcBef>
            </a:pPr>
            <a:r>
              <a:rPr lang="en-US" dirty="0"/>
              <a:t>Do your homework when it's due</a:t>
            </a:r>
          </a:p>
          <a:p>
            <a:pPr lvl="1"/>
            <a:r>
              <a:rPr lang="en-US" b="1" dirty="0"/>
              <a:t>Assignments pile up quickly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65" y="2792421"/>
            <a:ext cx="3925676" cy="37338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DCEDB812-875E-4739-934C-A7A2F06D7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16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The course assignments require to </a:t>
            </a:r>
            <a:r>
              <a:rPr lang="en-US" b="1" dirty="0">
                <a:solidFill>
                  <a:srgbClr val="FFA000"/>
                </a:solidFill>
                <a:latin typeface="Calibri" panose="020F0502020204030204" pitchFamily="34" charset="0"/>
              </a:rPr>
              <a:t>search in Internet</a:t>
            </a: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​</a:t>
            </a:r>
            <a:endParaRPr lang="en-US" dirty="0">
              <a:solidFill>
                <a:srgbClr val="234465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This is an important part of the learning process​</a:t>
            </a:r>
            <a:endParaRPr lang="en-US" dirty="0">
              <a:solidFill>
                <a:srgbClr val="234465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Some exercises intentionally have no hints​</a:t>
            </a:r>
            <a:endParaRPr lang="en-US" dirty="0">
              <a:solidFill>
                <a:srgbClr val="234465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Learn to find solutions!​</a:t>
            </a:r>
            <a:endParaRPr lang="en-US" dirty="0">
              <a:solidFill>
                <a:srgbClr val="234465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Quality Assurance includes ​</a:t>
            </a:r>
            <a:b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</a:br>
            <a:r>
              <a:rPr lang="en-US" b="1" dirty="0">
                <a:solidFill>
                  <a:srgbClr val="FFA000"/>
                </a:solidFill>
                <a:latin typeface="Calibri" panose="020F0502020204030204" pitchFamily="34" charset="0"/>
              </a:rPr>
              <a:t>everyday searching and learning</a:t>
            </a: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​</a:t>
            </a:r>
            <a:endParaRPr lang="en-US" dirty="0">
              <a:solidFill>
                <a:srgbClr val="234465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No excuses, just </a:t>
            </a:r>
            <a:r>
              <a:rPr lang="en-US" b="1" dirty="0">
                <a:solidFill>
                  <a:srgbClr val="FFA000"/>
                </a:solidFill>
                <a:latin typeface="Calibri" panose="020F0502020204030204" pitchFamily="34" charset="0"/>
              </a:rPr>
              <a:t>learn to study</a:t>
            </a: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!​</a:t>
            </a:r>
            <a:endParaRPr lang="en-US" dirty="0">
              <a:solidFill>
                <a:srgbClr val="234465"/>
              </a:solidFill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4465"/>
                </a:solidFill>
                <a:latin typeface="Calibri" panose="020F0502020204030204" pitchFamily="34" charset="0"/>
              </a:rPr>
              <a:t>QAs learn new technologies, tools, languages every day!​</a:t>
            </a:r>
            <a:endParaRPr lang="en-US" dirty="0">
              <a:solidFill>
                <a:srgbClr val="234465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in Internet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FF70F61-BEDC-4436-A2FF-0D03A4213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DF94C-A4E2-D848-8069-4D426B59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000" y="3654000"/>
            <a:ext cx="1977680" cy="22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F5B30-B386-5FDD-D18E-6A6CFC04B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005" y="2077804"/>
            <a:ext cx="1938995" cy="191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0406" y="1270854"/>
            <a:ext cx="9049234" cy="548639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Course Objectives</a:t>
            </a:r>
          </a:p>
          <a:p>
            <a:pPr lvl="1"/>
            <a:r>
              <a:rPr lang="en-US" dirty="0"/>
              <a:t>Course Goals</a:t>
            </a:r>
          </a:p>
          <a:p>
            <a:pPr lvl="1"/>
            <a:r>
              <a:rPr lang="en-US" dirty="0"/>
              <a:t>Course Scope</a:t>
            </a:r>
            <a:endParaRPr lang="bg-BG" dirty="0"/>
          </a:p>
          <a:p>
            <a:r>
              <a:rPr lang="en-US" dirty="0"/>
              <a:t>Training Team</a:t>
            </a:r>
          </a:p>
          <a:p>
            <a:r>
              <a:rPr lang="en-US" dirty="0"/>
              <a:t>Course Organization</a:t>
            </a:r>
          </a:p>
          <a:p>
            <a:pPr lvl="1"/>
            <a:r>
              <a:rPr lang="en-US" dirty="0"/>
              <a:t>Course Timeline</a:t>
            </a:r>
          </a:p>
          <a:p>
            <a:pPr lvl="1"/>
            <a:r>
              <a:rPr lang="en-US" dirty="0"/>
              <a:t>Evaluation Criteria</a:t>
            </a:r>
            <a:endParaRPr lang="en-US" sz="3400" dirty="0"/>
          </a:p>
          <a:p>
            <a:r>
              <a:rPr lang="en-US" dirty="0"/>
              <a:t>Exam</a:t>
            </a:r>
          </a:p>
          <a:p>
            <a:pPr lvl="1"/>
            <a:r>
              <a:rPr lang="en-US" dirty="0"/>
              <a:t>Practical Exam</a:t>
            </a:r>
          </a:p>
          <a:p>
            <a:pPr lvl="1"/>
            <a:r>
              <a:rPr lang="en-US" dirty="0"/>
              <a:t>Theoretical Exam</a:t>
            </a:r>
          </a:p>
          <a:p>
            <a:r>
              <a:rPr lang="en-US" dirty="0"/>
              <a:t>Homework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905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2348" y="1090488"/>
            <a:ext cx="11818096" cy="5705567"/>
          </a:xfrm>
        </p:spPr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endParaRPr lang="en-US" sz="2800" dirty="0"/>
          </a:p>
          <a:p>
            <a:r>
              <a:rPr lang="en-US" dirty="0"/>
              <a:t>Official discussion forum:</a:t>
            </a:r>
          </a:p>
          <a:p>
            <a:endParaRPr lang="en-US" sz="4400" dirty="0"/>
          </a:p>
          <a:p>
            <a:r>
              <a:rPr lang="en-US" dirty="0"/>
              <a:t>Official Facebook group: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7176" y="1719000"/>
            <a:ext cx="8805206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u="sng" noProof="1">
                <a:solidFill>
                  <a:schemeClr val="bg1"/>
                </a:solidFill>
                <a:latin typeface="Consolas" pitchFamily="49" charset="0"/>
              </a:rPr>
              <a:t>https://</a:t>
            </a:r>
            <a:r>
              <a:rPr lang="en-US" sz="2399" b="1" u="sng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softuni.bg/trainings/4</a:t>
            </a:r>
            <a:r>
              <a:rPr lang="bg-BG" sz="2399" b="1" u="sng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256</a:t>
            </a:r>
            <a:r>
              <a:rPr lang="en-US" sz="2399" b="1" u="sng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/programming-fundamentals-and-unit-testing-september-2023</a:t>
            </a:r>
            <a:endParaRPr lang="en-US" sz="2399" b="1" u="sng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2814" y="3711072"/>
            <a:ext cx="87990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hlinkClick r:id="rId4"/>
              </a:rPr>
              <a:t>https://softuni.bg/forum/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228" y="315762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540" y="1425759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43382" y="5323228"/>
            <a:ext cx="8799000" cy="98453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u="sng" noProof="1">
                <a:solidFill>
                  <a:schemeClr val="bg1"/>
                </a:solidFill>
                <a:latin typeface="Consolas" panose="020B0609020204030204" pitchFamily="49" charset="0"/>
                <a:hlinkClick r:id="rId7"/>
              </a:rPr>
              <a:t>https</a:t>
            </a:r>
            <a:r>
              <a:rPr lang="en-US" sz="2400" b="1" u="sng" noProof="1">
                <a:solidFill>
                  <a:schemeClr val="bg1"/>
                </a:solidFill>
                <a:latin typeface="Consolas" panose="020B0609020204030204" pitchFamily="49" charset="0"/>
              </a:rPr>
              <a:t>://</a:t>
            </a:r>
            <a:r>
              <a:rPr lang="en-US" sz="2400" b="1" u="sng" noProof="1">
                <a:solidFill>
                  <a:schemeClr val="bg1"/>
                </a:solidFill>
                <a:latin typeface="Consolas" panose="020B0609020204030204" pitchFamily="49" charset="0"/>
                <a:hlinkClick r:id="rId8"/>
              </a:rPr>
              <a:t>www</a:t>
            </a:r>
            <a:r>
              <a:rPr lang="en-US" sz="2400" b="1" u="sng" noProof="1">
                <a:solidFill>
                  <a:schemeClr val="bg1"/>
                </a:solidFill>
                <a:latin typeface="Consolas" panose="020B0609020204030204" pitchFamily="49" charset="0"/>
              </a:rPr>
              <a:t>.facebook.com/groups/ProgrammingforQASeptember2023</a:t>
            </a: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228" y="4784629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67B1701E-30EB-4464-9117-98468ECA9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53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966D960-336D-48D7-A32F-A152A7AEDA5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7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1D98669-AB55-47E6-AE13-393949D12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66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</a:t>
            </a:r>
            <a:r>
              <a:rPr lang="en-GB" sz="11500" b="1" dirty="0"/>
              <a:t>prgm-for-qa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FF70F61-BEDC-4436-A2FF-0D03A4213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60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2" name="Picture 1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09912A7-4AD3-4826-C228-5C7907CDDC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371260" y="5407220"/>
            <a:ext cx="2333785" cy="1083582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42D0DF7-E76D-D3CD-565E-82F437070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1" y="1420989"/>
            <a:ext cx="2094686" cy="1218031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1F36F515-443B-C2A0-5138-B9D053C650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7995327" y="4006616"/>
            <a:ext cx="2903845" cy="1425037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9C58C09-F0C6-1EC1-98F3-C17679D995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3" y="4163482"/>
            <a:ext cx="2722406" cy="1179500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hlinkClick r:id="rId11"/>
            <a:extLst>
              <a:ext uri="{FF2B5EF4-FFF2-40B4-BE49-F238E27FC236}">
                <a16:creationId xmlns:a16="http://schemas.microsoft.com/office/drawing/2014/main" id="{0E321D4C-15EA-80AF-F2D1-84CF70EF35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011561" y="1389516"/>
            <a:ext cx="3218139" cy="1098830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BBA2A48-9C92-DDDE-EB02-827350BBA7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40" y="5456088"/>
            <a:ext cx="2235104" cy="1034714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hlinkClick r:id="rId15"/>
            <a:extLst>
              <a:ext uri="{FF2B5EF4-FFF2-40B4-BE49-F238E27FC236}">
                <a16:creationId xmlns:a16="http://schemas.microsoft.com/office/drawing/2014/main" id="{E329FF98-9309-6F05-7413-9BBED74AF8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09" y="5524017"/>
            <a:ext cx="2643379" cy="912176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7"/>
            <a:extLst>
              <a:ext uri="{FF2B5EF4-FFF2-40B4-BE49-F238E27FC236}">
                <a16:creationId xmlns:a16="http://schemas.microsoft.com/office/drawing/2014/main" id="{315D200A-F76C-25DF-37B7-3CD7E7D0D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3" y="3083641"/>
            <a:ext cx="3062929" cy="690717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9"/>
            <a:extLst>
              <a:ext uri="{FF2B5EF4-FFF2-40B4-BE49-F238E27FC236}">
                <a16:creationId xmlns:a16="http://schemas.microsoft.com/office/drawing/2014/main" id="{3452E366-249B-1897-755B-66A1902909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33" y="2593224"/>
            <a:ext cx="2106370" cy="1474458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hlinkClick r:id="rId21"/>
            <a:extLst>
              <a:ext uri="{FF2B5EF4-FFF2-40B4-BE49-F238E27FC236}">
                <a16:creationId xmlns:a16="http://schemas.microsoft.com/office/drawing/2014/main" id="{5BA4E905-5CBE-FD72-EBC0-7145D31817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23" y="5342982"/>
            <a:ext cx="2013853" cy="1342568"/>
          </a:xfrm>
          <a:prstGeom prst="rect">
            <a:avLst/>
          </a:prstGeom>
        </p:spPr>
      </p:pic>
      <p:pic>
        <p:nvPicPr>
          <p:cNvPr id="25" name="Picture 3">
            <a:hlinkClick r:id="rId23"/>
            <a:extLst>
              <a:ext uri="{FF2B5EF4-FFF2-40B4-BE49-F238E27FC236}">
                <a16:creationId xmlns:a16="http://schemas.microsoft.com/office/drawing/2014/main" id="{ADBC8A48-C714-3EE7-0BFB-3095CE2EB7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48928" y="2781038"/>
            <a:ext cx="3982397" cy="1098830"/>
          </a:xfrm>
          <a:prstGeom prst="rect">
            <a:avLst/>
          </a:prstGeom>
        </p:spPr>
      </p:pic>
      <p:pic>
        <p:nvPicPr>
          <p:cNvPr id="26" name="Picture 4" descr="Logo&#10;&#10;Description automatically generated">
            <a:hlinkClick r:id="rId25"/>
            <a:extLst>
              <a:ext uri="{FF2B5EF4-FFF2-40B4-BE49-F238E27FC236}">
                <a16:creationId xmlns:a16="http://schemas.microsoft.com/office/drawing/2014/main" id="{2F327446-72F8-99DA-4D2E-0D2E7D30662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7158" t="17315" r="7469" b="13827"/>
          <a:stretch/>
        </p:blipFill>
        <p:spPr>
          <a:xfrm>
            <a:off x="4011561" y="4251132"/>
            <a:ext cx="3057833" cy="974304"/>
          </a:xfrm>
          <a:prstGeom prst="rect">
            <a:avLst/>
          </a:prstGeom>
        </p:spPr>
      </p:pic>
      <p:pic>
        <p:nvPicPr>
          <p:cNvPr id="27" name="Graphic 26">
            <a:hlinkClick r:id="rId27"/>
            <a:extLst>
              <a:ext uri="{FF2B5EF4-FFF2-40B4-BE49-F238E27FC236}">
                <a16:creationId xmlns:a16="http://schemas.microsoft.com/office/drawing/2014/main" id="{9609B910-DD1A-D709-345C-7A7B5AA622F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9715" t="18168" r="7091" b="12292"/>
          <a:stretch/>
        </p:blipFill>
        <p:spPr>
          <a:xfrm>
            <a:off x="8266768" y="1426347"/>
            <a:ext cx="3133961" cy="12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1"/>
            <a:ext cx="5318632" cy="307298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A201DD1-243B-41A6-AD03-EC3F1CDF12C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>
          <a:xfrm>
            <a:off x="1113372" y="4744108"/>
            <a:ext cx="9965257" cy="844892"/>
          </a:xfrm>
        </p:spPr>
        <p:txBody>
          <a:bodyPr/>
          <a:lstStyle/>
          <a:p>
            <a:r>
              <a:rPr lang="en-US" dirty="0"/>
              <a:t>Course Objectives and Scope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47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66639" y="1108911"/>
            <a:ext cx="10039234" cy="5648339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3400" dirty="0"/>
              <a:t>Develop a strong foundation in </a:t>
            </a:r>
            <a:r>
              <a:rPr lang="en-US" sz="3400" b="1" dirty="0">
                <a:solidFill>
                  <a:schemeClr val="bg1"/>
                </a:solidFill>
              </a:rPr>
              <a:t>programming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concepts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techniques</a:t>
            </a:r>
            <a:r>
              <a:rPr lang="en-US" sz="3400" dirty="0"/>
              <a:t>, enabling students to confidently write code and solve problems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Understand the significance of </a:t>
            </a:r>
            <a:r>
              <a:rPr lang="en-US" sz="3400" b="1" dirty="0">
                <a:solidFill>
                  <a:schemeClr val="bg1"/>
                </a:solidFill>
              </a:rPr>
              <a:t>unit testing </a:t>
            </a:r>
            <a:r>
              <a:rPr lang="en-US" sz="3400" dirty="0"/>
              <a:t>and how to use it effectively to </a:t>
            </a:r>
            <a:r>
              <a:rPr lang="en-US" sz="3400" b="1" dirty="0">
                <a:solidFill>
                  <a:schemeClr val="bg1"/>
                </a:solidFill>
              </a:rPr>
              <a:t>validate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code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functionality</a:t>
            </a:r>
            <a:r>
              <a:rPr lang="en-US" sz="3400" dirty="0"/>
              <a:t> and ensure </a:t>
            </a:r>
            <a:r>
              <a:rPr lang="en-US" sz="3400" b="1" dirty="0">
                <a:solidFill>
                  <a:schemeClr val="bg1"/>
                </a:solidFill>
              </a:rPr>
              <a:t>software reliability</a:t>
            </a:r>
            <a:endParaRPr lang="en-US" sz="3400" dirty="0"/>
          </a:p>
          <a:p>
            <a:pPr lvl="1">
              <a:lnSpc>
                <a:spcPct val="100000"/>
              </a:lnSpc>
            </a:pPr>
            <a:r>
              <a:rPr lang="en-US" sz="3400" dirty="0"/>
              <a:t>Cultivate </a:t>
            </a:r>
            <a:r>
              <a:rPr lang="en-US" sz="3400" b="1" dirty="0">
                <a:solidFill>
                  <a:schemeClr val="bg1"/>
                </a:solidFill>
              </a:rPr>
              <a:t>critical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thinking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problem-solving skills </a:t>
            </a:r>
            <a:r>
              <a:rPr lang="en-US" sz="3400" dirty="0"/>
              <a:t>through various coding challenges, exercises, and projects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Goals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BEF0B65-8D97-485D-84EB-22F77E36578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77503" y="988204"/>
            <a:ext cx="9859234" cy="554658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Working with: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texts</a:t>
            </a:r>
            <a:r>
              <a:rPr lang="en-US" dirty="0"/>
              <a:t> and their </a:t>
            </a:r>
            <a:r>
              <a:rPr lang="en-US" b="1" dirty="0">
                <a:solidFill>
                  <a:schemeClr val="bg1"/>
                </a:solidFill>
              </a:rPr>
              <a:t>manipulation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associative arrays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LINQ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objects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classes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exceptions </a:t>
            </a:r>
            <a:r>
              <a:rPr lang="en-US" dirty="0"/>
              <a:t>and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their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handling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OOP principles: </a:t>
            </a:r>
            <a:r>
              <a:rPr lang="en-US" b="1" dirty="0">
                <a:solidFill>
                  <a:schemeClr val="bg1"/>
                </a:solidFill>
              </a:rPr>
              <a:t>Encapsulation, Inheritance, Abstraction and Polymorphism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 testing </a:t>
            </a:r>
            <a:r>
              <a:rPr lang="en-US" dirty="0"/>
              <a:t>on the different scenarios</a:t>
            </a:r>
          </a:p>
          <a:p>
            <a:pPr marL="0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Scope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0B9C82A-8563-4E66-9AC3-C7DC3514EBF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4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0675983-3784-6A9B-A047-7E82F86C01EE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Your Trainers and Mentors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366DF4-0D74-4D08-A504-336A7D97EDC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The Team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2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Senior Software Engineer </a:t>
            </a:r>
            <a:r>
              <a:rPr lang="en-US" dirty="0"/>
              <a:t>at </a:t>
            </a:r>
            <a:r>
              <a:rPr lang="en-US" b="1" dirty="0" err="1"/>
              <a:t>Moteefe</a:t>
            </a:r>
            <a:endParaRPr lang="en-US" b="1" dirty="0"/>
          </a:p>
          <a:p>
            <a:pPr>
              <a:buClr>
                <a:schemeClr val="tx1"/>
              </a:buClr>
            </a:pPr>
            <a:r>
              <a:rPr lang="en-US" dirty="0"/>
              <a:t>10+ years experience with </a:t>
            </a:r>
            <a:r>
              <a:rPr lang="en-US" b="1" dirty="0"/>
              <a:t>MEAN </a:t>
            </a:r>
            <a:br>
              <a:rPr lang="en-US" b="1" dirty="0"/>
            </a:br>
            <a:r>
              <a:rPr lang="en-US" b="1" dirty="0"/>
              <a:t>and .NET ecosystems</a:t>
            </a:r>
          </a:p>
          <a:p>
            <a:pPr>
              <a:buClr>
                <a:schemeClr val="tx1"/>
              </a:buClr>
            </a:pPr>
            <a:r>
              <a:rPr lang="en-US" dirty="0"/>
              <a:t>Expert in </a:t>
            </a:r>
            <a:r>
              <a:rPr lang="en-US" b="1" dirty="0"/>
              <a:t>Node.js</a:t>
            </a:r>
            <a:r>
              <a:rPr lang="en-US" dirty="0"/>
              <a:t>, </a:t>
            </a:r>
            <a:r>
              <a:rPr lang="en-US" b="1" dirty="0"/>
              <a:t>React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/>
              <a:t>Amazon Web Services</a:t>
            </a:r>
          </a:p>
          <a:p>
            <a:pPr>
              <a:buClr>
                <a:schemeClr val="tx1"/>
              </a:buClr>
            </a:pPr>
            <a:r>
              <a:rPr lang="en-US" dirty="0"/>
              <a:t>Values quality programming </a:t>
            </a:r>
            <a:br>
              <a:rPr lang="en-US" dirty="0"/>
            </a:br>
            <a:r>
              <a:rPr lang="en-US" dirty="0"/>
              <a:t>and all related to software quality </a:t>
            </a:r>
            <a:br>
              <a:rPr lang="en-US" dirty="0"/>
            </a:br>
            <a:r>
              <a:rPr lang="en-US" dirty="0"/>
              <a:t>improvements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Theodor </a:t>
            </a:r>
            <a:r>
              <a:rPr lang="en-US" dirty="0" err="1"/>
              <a:t>Kurtev</a:t>
            </a:r>
            <a:endParaRPr lang="en-US" noProof="1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A5B50-C850-2D0E-071A-55C69A30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000" y="1899000"/>
            <a:ext cx="3564000" cy="356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68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5202</TotalTime>
  <Words>906</Words>
  <Application>Microsoft Office PowerPoint</Application>
  <PresentationFormat>Widescreen</PresentationFormat>
  <Paragraphs>162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</vt:lpstr>
      <vt:lpstr>1_SoftUni</vt:lpstr>
      <vt:lpstr>Programming Advanced for QA</vt:lpstr>
      <vt:lpstr>Table of Contents</vt:lpstr>
      <vt:lpstr>Have a Question?</vt:lpstr>
      <vt:lpstr>SoftUni Diamond Partners</vt:lpstr>
      <vt:lpstr>Course Objectives and Scope</vt:lpstr>
      <vt:lpstr>Course Goals</vt:lpstr>
      <vt:lpstr>Course Scope</vt:lpstr>
      <vt:lpstr>The Team</vt:lpstr>
      <vt:lpstr>Theodor Kurtev</vt:lpstr>
      <vt:lpstr>Angel Georgiev</vt:lpstr>
      <vt:lpstr>Course Organization</vt:lpstr>
      <vt:lpstr>Course Timeline</vt:lpstr>
      <vt:lpstr>SoftUni Certificate</vt:lpstr>
      <vt:lpstr>CPE Certificate</vt:lpstr>
      <vt:lpstr>Exam</vt:lpstr>
      <vt:lpstr>Practical Exam Overview</vt:lpstr>
      <vt:lpstr>Theoretical Exam</vt:lpstr>
      <vt:lpstr>Homework Assignments &amp; Exercises</vt:lpstr>
      <vt:lpstr>Learn to Search in Internet</vt:lpstr>
      <vt:lpstr>Course Web Site, Forum and FB Group</vt:lpstr>
      <vt:lpstr>PowerPoint Presentation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Fundamentals &amp; Unit Testing Course Introduction</dc:title>
  <dc:subject>Node.js &amp; ExpressJS Fundamentals - Practical Training Course @ SoftUni</dc:subject>
  <dc:creator>Software University</dc:creator>
  <cp:keywords>QA;C#; Software University; SoftUni; programming; coding; software development; education; training; course</cp:keywords>
  <dc:description>© SoftUni – https://about.softuni.bg/
© Software University – https://softuni.bg
Copyrighted document. Unauthorized copy, reproduction or use is not permitted.</dc:description>
  <cp:lastModifiedBy>Topuzakova, Desislava</cp:lastModifiedBy>
  <cp:revision>136</cp:revision>
  <dcterms:created xsi:type="dcterms:W3CDTF">2018-05-23T13:08:44Z</dcterms:created>
  <dcterms:modified xsi:type="dcterms:W3CDTF">2023-11-05T10:23:42Z</dcterms:modified>
  <cp:category>programming;education;software engineering;software development</cp:category>
</cp:coreProperties>
</file>